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7" r:id="rId2"/>
    <p:sldId id="256" r:id="rId3"/>
    <p:sldId id="395" r:id="rId4"/>
    <p:sldId id="315" r:id="rId5"/>
    <p:sldId id="339" r:id="rId6"/>
    <p:sldId id="262" r:id="rId7"/>
    <p:sldId id="398" r:id="rId8"/>
    <p:sldId id="276" r:id="rId9"/>
    <p:sldId id="389" r:id="rId10"/>
    <p:sldId id="390" r:id="rId11"/>
    <p:sldId id="391" r:id="rId12"/>
    <p:sldId id="347" r:id="rId13"/>
    <p:sldId id="361" r:id="rId14"/>
    <p:sldId id="350" r:id="rId15"/>
    <p:sldId id="348" r:id="rId16"/>
    <p:sldId id="349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99" r:id="rId40"/>
    <p:sldId id="374" r:id="rId41"/>
    <p:sldId id="375" r:id="rId42"/>
    <p:sldId id="376" r:id="rId43"/>
    <p:sldId id="377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277" r:id="rId54"/>
    <p:sldId id="329" r:id="rId55"/>
    <p:sldId id="302" r:id="rId56"/>
    <p:sldId id="292" r:id="rId57"/>
    <p:sldId id="301" r:id="rId58"/>
    <p:sldId id="300" r:id="rId59"/>
    <p:sldId id="338" r:id="rId60"/>
    <p:sldId id="330" r:id="rId61"/>
    <p:sldId id="340" r:id="rId62"/>
    <p:sldId id="341" r:id="rId63"/>
    <p:sldId id="342" r:id="rId64"/>
    <p:sldId id="343" r:id="rId65"/>
    <p:sldId id="344" r:id="rId66"/>
    <p:sldId id="303" r:id="rId67"/>
    <p:sldId id="257" r:id="rId68"/>
    <p:sldId id="287" r:id="rId69"/>
    <p:sldId id="309" r:id="rId70"/>
    <p:sldId id="336" r:id="rId71"/>
    <p:sldId id="337" r:id="rId72"/>
    <p:sldId id="345" r:id="rId73"/>
    <p:sldId id="312" r:id="rId74"/>
    <p:sldId id="310" r:id="rId75"/>
    <p:sldId id="290" r:id="rId76"/>
    <p:sldId id="311" r:id="rId77"/>
    <p:sldId id="291" r:id="rId78"/>
    <p:sldId id="393" r:id="rId79"/>
    <p:sldId id="394" r:id="rId80"/>
    <p:sldId id="305" r:id="rId81"/>
    <p:sldId id="306" r:id="rId82"/>
    <p:sldId id="307" r:id="rId83"/>
    <p:sldId id="293" r:id="rId84"/>
    <p:sldId id="295" r:id="rId85"/>
    <p:sldId id="289" r:id="rId86"/>
    <p:sldId id="396" r:id="rId87"/>
    <p:sldId id="283" r:id="rId88"/>
    <p:sldId id="294" r:id="rId89"/>
    <p:sldId id="285" r:id="rId90"/>
    <p:sldId id="284" r:id="rId91"/>
    <p:sldId id="296" r:id="rId92"/>
    <p:sldId id="297" r:id="rId93"/>
    <p:sldId id="313" r:id="rId94"/>
    <p:sldId id="299" r:id="rId95"/>
    <p:sldId id="314" r:id="rId96"/>
    <p:sldId id="274" r:id="rId97"/>
    <p:sldId id="278" r:id="rId98"/>
    <p:sldId id="331" r:id="rId99"/>
    <p:sldId id="333" r:id="rId100"/>
    <p:sldId id="334" r:id="rId101"/>
    <p:sldId id="332" r:id="rId102"/>
    <p:sldId id="346" r:id="rId103"/>
    <p:sldId id="392" r:id="rId104"/>
    <p:sldId id="298" r:id="rId105"/>
    <p:sldId id="263" r:id="rId106"/>
    <p:sldId id="264" r:id="rId107"/>
    <p:sldId id="265" r:id="rId108"/>
    <p:sldId id="266" r:id="rId109"/>
    <p:sldId id="267" r:id="rId110"/>
    <p:sldId id="268" r:id="rId111"/>
    <p:sldId id="269" r:id="rId112"/>
    <p:sldId id="270" r:id="rId113"/>
    <p:sldId id="271" r:id="rId114"/>
    <p:sldId id="272" r:id="rId115"/>
    <p:sldId id="273" r:id="rId116"/>
    <p:sldId id="279" r:id="rId117"/>
    <p:sldId id="280" r:id="rId118"/>
    <p:sldId id="281" r:id="rId119"/>
    <p:sldId id="282" r:id="rId120"/>
    <p:sldId id="286" r:id="rId121"/>
    <p:sldId id="288" r:id="rId122"/>
    <p:sldId id="304" r:id="rId123"/>
    <p:sldId id="316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54"/>
    <p:restoredTop sz="94586"/>
  </p:normalViewPr>
  <p:slideViewPr>
    <p:cSldViewPr snapToGrid="0" snapToObjects="1">
      <p:cViewPr varScale="1">
        <p:scale>
          <a:sx n="157" d="100"/>
          <a:sy n="157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B88B-2C09-5042-98D5-245BF6378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CB9F0-97C3-4E4A-BD38-6EB432727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A1D4-2AD9-CB46-82A9-C94C4CB6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A262F-36A1-FC49-9EBB-4578B3D9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9D2F-E1E5-8A47-80BC-DF6021FB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3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4C30-3A0B-8343-8665-6799BE5D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21490-2484-3B48-9025-A77FE1DA5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D81BF-8638-0C49-BF75-0C6C5A7B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DEA96-6BC6-5A45-BE75-45A404C5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CB16A-4A03-7849-B8CE-2F6AD6330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333AE5-42D2-8745-8148-602E4A72B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06BDC-8B0A-4F44-B505-C5D5EEC62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C75FF-A8DF-7E41-B530-FDA0E67F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505EE-FBC8-D243-91FA-72F5C9E2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A5D70-CF25-8845-B895-F9FABC8F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0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AC3F-2D0F-1845-AE5E-5F88D0E01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B4B56-8D59-7F4A-AC90-785367D18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EF2DC-8980-3045-A2C2-6938755A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0368E-5795-D941-BAE4-0AB11641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9192D-40B9-974F-B807-89894565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7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29613-1B1F-2045-85AA-A1E050DF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3B72-0B9F-2A49-A084-53113C1B5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D3A-8DC3-2A4F-99E2-91A30A7D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F85FC-74B8-F94B-9373-BE98757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48737-CDFE-6345-8D8E-FB8DF67D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9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DA28-0402-0740-A303-CD3B0228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01002-1080-D349-A9CB-507104BA4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98CDD-4778-6240-86AC-F50D8B22F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796FF-5955-A243-AB41-1365868E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D5577-EBEA-AE4E-ADD9-1A773DF1B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6B6E7-BE6F-CA42-8891-804477DA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2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DB2D3-DE69-1B44-969A-B7F5F605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F9C91-87DE-9D49-BAF5-96E1C5383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3F5FB-6D37-684C-8C90-889EEFF3F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9EBAB-E604-854F-99D5-D572DC756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C3C85-6702-0F4B-A7B0-7943B5482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0842E-6D2A-E54A-AB3D-304F9F93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BA3B4-E635-1840-A8EC-80BD5D72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694DE-0C90-994F-B20A-D8A34689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7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CB7E-13AA-654C-95BF-7326709F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89EEA-7DDA-4A48-930A-A8C57119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37AF1-2CDA-A049-AC8B-A561AC19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27375-1D0A-804E-9270-C3A94601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7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862B6-E759-DD45-9DCA-9C85F7D7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F8BC0-BFD0-6D4F-8804-BB3CD372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DAA30-ABAE-134E-A6F2-8C674B8D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1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0564-B83A-BE41-BA6E-C6AD43F0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6CC0D-C81B-914A-B6CC-7856162DC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D0E24-F684-0742-8843-AF6D10E5B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0C142-58DF-2A40-AEB9-12F39F32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C3F53-E52A-A14A-9D66-226773B1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A2C2B-294F-654A-89DD-03FE026A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6FFA-B64D-074E-972A-6A6DE67B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831C4-BA74-BE42-A664-1521C82D2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4C4D3-10AC-684C-9F9F-5CE385336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9F901-0405-A148-8105-348EE9BD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D3B67-4E46-D646-8F5D-06E17233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14575-F77D-C444-88EB-E52E13E9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5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49EF3-FBCB-E842-9D43-24495CD5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CEC09-2AE3-4848-B51F-8B890255D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1E54-9726-6D4A-A752-4EF9CD2BD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EAF0B-B28E-AB42-8CD9-6FC0EE8919AC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95195-A4AF-6C4F-AAFA-AA7F9F6F9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39F6C-80B4-234F-B076-419501AD4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DD3C-727A-284F-9435-C9C712F0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2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X2eYdAR0ka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.uc.edu/~beaucag/Classes/SolarPowerForAfrica/ComparisonofSolarvsDieselinAfrica.pdf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bcdfw.com/investigations/nbc-5-investigates-how-communication-failures-left-texas-unprepared-and-powerless-in-february/2588164/?_osource=db_npd_nbc_kxas_eml_shr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washingtonpost.com/national/texas-storm-hurts-most-vulnerable-again/2021/02/16/fe3c8fd4-707b-11eb-93be-c10813e358a2_story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09/04/24/110997398/visualizing-the-u-s-electric-grid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ortheast_blackout_of_2003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Davis&#8211;Besse_Nuclear_Power_Station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c.org/epubs/StateOfTheInterconnection/Pages/The-Western-Interconnection.aspx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rel.gov/docs/fy20osti/73856.pdf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.gov/sites/prod/files/2017/03/f34/qtr-2015-chapter3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oGkWZRxVQc" TargetMode="External"/><Relationship Id="rId2" Type="http://schemas.openxmlformats.org/officeDocument/2006/relationships/hyperlink" Target="https://en.wikipedia.org/wiki/Ludington_Pumped_Storage_Power_Plan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tiff"/><Relationship Id="rId5" Type="http://schemas.openxmlformats.org/officeDocument/2006/relationships/hyperlink" Target="https://beaconpower.com/carbon-fiber-flywheels/" TargetMode="External"/><Relationship Id="rId4" Type="http://schemas.openxmlformats.org/officeDocument/2006/relationships/hyperlink" Target="https://cbs2iowa.com/news/local/alliant-energy-battery-storage-project-in-decorah-providing-renewable-energy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eptivemind.com/tag/CO2-emission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e-energy.com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homerenergy.com/documents/MicropowerSystemModelingWithHOMER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820F1B-3C35-FBB5-77BF-1F01922249C7}"/>
              </a:ext>
            </a:extLst>
          </p:cNvPr>
          <p:cNvSpPr txBox="1"/>
          <p:nvPr/>
        </p:nvSpPr>
        <p:spPr>
          <a:xfrm>
            <a:off x="3986784" y="219277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Helvetica" pitchFamily="2" charset="0"/>
                <a:hlinkClick r:id="rId2"/>
              </a:rPr>
              <a:t>https://youtu.be/X2eYdAR0ka4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30F45-EC14-E5CD-4404-75FC0D10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108" y="2919489"/>
            <a:ext cx="7772400" cy="1457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04B02-9F44-CB67-27B6-36E2B59F1189}"/>
              </a:ext>
            </a:extLst>
          </p:cNvPr>
          <p:cNvSpPr txBox="1"/>
          <p:nvPr/>
        </p:nvSpPr>
        <p:spPr>
          <a:xfrm>
            <a:off x="3072384" y="1644751"/>
            <a:ext cx="641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7.5-minute video on what is the grid 9/19/2022 Scientific American</a:t>
            </a:r>
          </a:p>
        </p:txBody>
      </p:sp>
    </p:spTree>
    <p:extLst>
      <p:ext uri="{BB962C8B-B14F-4D97-AF65-F5344CB8AC3E}">
        <p14:creationId xmlns:p14="http://schemas.microsoft.com/office/powerpoint/2010/main" val="278067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E076-6A2A-B346-8C3C-20D35793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14" y="0"/>
            <a:ext cx="8557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26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EBCCBB-E075-2D4E-994B-E1F8A9816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540"/>
            <a:ext cx="12192000" cy="6150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56606-B1CC-2449-BF98-F0DECA9D352B}"/>
              </a:ext>
            </a:extLst>
          </p:cNvPr>
          <p:cNvSpPr txBox="1"/>
          <p:nvPr/>
        </p:nvSpPr>
        <p:spPr>
          <a:xfrm>
            <a:off x="5012267" y="0"/>
            <a:ext cx="311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Tanzania Grid Electricity Source</a:t>
            </a:r>
          </a:p>
        </p:txBody>
      </p:sp>
    </p:spTree>
    <p:extLst>
      <p:ext uri="{BB962C8B-B14F-4D97-AF65-F5344CB8AC3E}">
        <p14:creationId xmlns:p14="http://schemas.microsoft.com/office/powerpoint/2010/main" val="32264477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3772F-CF22-4145-86D9-5A040AC2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40" y="0"/>
            <a:ext cx="68280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A9084-4401-4D40-B57D-6FFBAA576340}"/>
              </a:ext>
            </a:extLst>
          </p:cNvPr>
          <p:cNvSpPr txBox="1"/>
          <p:nvPr/>
        </p:nvSpPr>
        <p:spPr>
          <a:xfrm>
            <a:off x="8043333" y="1507067"/>
            <a:ext cx="303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Comparison of Grid/PV/Diesel in Africa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996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BF6B82-101B-D649-8850-E318115FF4C7}"/>
              </a:ext>
            </a:extLst>
          </p:cNvPr>
          <p:cNvSpPr txBox="1"/>
          <p:nvPr/>
        </p:nvSpPr>
        <p:spPr>
          <a:xfrm>
            <a:off x="3254829" y="2917371"/>
            <a:ext cx="6122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developing world the issue is partly no grid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answer may be microgrid or off grid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economic assessment of the advantages of the grid is needed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512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105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9172C-E257-5348-B8ED-D06F0E95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33" y="0"/>
            <a:ext cx="67564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33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617F6-BDBA-DF47-A732-CA3F15D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01" y="111211"/>
            <a:ext cx="4868771" cy="5004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65CFB-508B-9E47-AB93-A8D34D65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00" y="5115697"/>
            <a:ext cx="4758553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85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69DA3-9DBE-3C4D-97A0-9225D378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21" y="507657"/>
            <a:ext cx="737870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8BC89-F302-544E-A163-2DD6B411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721" y="2850978"/>
            <a:ext cx="7315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80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EF271-7207-3246-A84C-FE7EAC39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6350"/>
            <a:ext cx="734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16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B22E7-C451-C947-B01C-40A09F71C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3" y="301883"/>
            <a:ext cx="4136081" cy="1832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0F420A-16D6-9044-AB58-5229B652C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3" y="2286000"/>
            <a:ext cx="3975919" cy="4423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35AD6-E1AB-624B-A7CA-D99515680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00" y="1354610"/>
            <a:ext cx="72898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389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50BE9-ED62-3A4E-992A-12F10406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93" y="483458"/>
            <a:ext cx="5175871" cy="3742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86FAA5-16F5-744D-8EE7-625E9312A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30" y="284206"/>
            <a:ext cx="5024395" cy="1509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5AC2B-5F46-284D-86AB-AF1BF881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330" y="1793239"/>
            <a:ext cx="5252909" cy="45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1C753-A935-7640-A5D0-F1CD541E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03" y="0"/>
            <a:ext cx="7693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97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FF06B3-6A40-3042-A76F-847D105E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19" y="0"/>
            <a:ext cx="5252729" cy="4942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34C1A-33E1-494F-BB92-299E4C58C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919" y="4942703"/>
            <a:ext cx="5224162" cy="22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68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CCF30-5252-004B-90E5-EEE6662A0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93900"/>
            <a:ext cx="762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24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23C68-CAE9-CF4A-819F-0C592B14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1250950"/>
            <a:ext cx="77216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3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FC305-9AEB-FF49-B4F4-DD8992812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616" y="838887"/>
            <a:ext cx="7315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6A03C-B983-E94A-929B-AFF7123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2501900"/>
            <a:ext cx="72771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71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0DA7A-0F2D-D14C-BC13-9D5FE6A3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969" y="103316"/>
            <a:ext cx="5685653" cy="5100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D7604-B181-8544-BE36-97434AB1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265" y="5306884"/>
            <a:ext cx="5496011" cy="13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14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A05DD4-EE79-2142-8AE3-75C56D03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9050"/>
            <a:ext cx="73533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429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16DA2-907A-5E4A-93FF-860848BE8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627" y="190899"/>
            <a:ext cx="6065966" cy="3622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AD1A3-28D7-F34A-B96A-6B8F9B5EA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627" y="3813774"/>
            <a:ext cx="6127750" cy="27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208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C33F9-012F-6C41-985D-26A4F79A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76350"/>
            <a:ext cx="7315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77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CC6F6-1409-3A4B-803C-CE7B923A4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035050"/>
            <a:ext cx="75438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8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80BB1A-CF67-DD44-98E9-28BF5BDC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37" y="253314"/>
            <a:ext cx="4587617" cy="2266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72029F-D676-8E41-93CF-E326B4EF3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7" y="2519581"/>
            <a:ext cx="4439336" cy="45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4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65430-94D3-8742-9711-60BCC0CA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15208"/>
            <a:ext cx="6362700" cy="638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55A45-97FC-F04C-A7F4-65148C92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906" y="2538186"/>
            <a:ext cx="5075465" cy="2123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82DD62-9E46-0648-A7DE-56F4CCD03F0C}"/>
              </a:ext>
            </a:extLst>
          </p:cNvPr>
          <p:cNvSpPr/>
          <p:nvPr/>
        </p:nvSpPr>
        <p:spPr>
          <a:xfrm>
            <a:off x="6838950" y="2924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https://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www.nbcdfw.com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/investigations/nbc-5-investigates-how-communication-failures-left-texas-unprepared-and-powerless-in-february/2588164/?_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osource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db_npd_nbc_kxas_eml_shr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455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1B026-FDD5-1141-84F1-86317E23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69" y="111382"/>
            <a:ext cx="3832483" cy="953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36855-AE52-0047-9EA6-6794D84E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1" y="1064504"/>
            <a:ext cx="3750038" cy="4188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46DCB8-DAB6-C54B-8353-4C2744C04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80" y="5253445"/>
            <a:ext cx="3405659" cy="1446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88DBD-9D08-0E4D-B7E3-42F9AE6E0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248" y="2434045"/>
            <a:ext cx="5823849" cy="12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28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120D0-C673-0B43-9F1E-FA019B63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46100"/>
            <a:ext cx="74295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69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0E4BBC-DF72-3C45-A3E9-621B8C180E94}"/>
              </a:ext>
            </a:extLst>
          </p:cNvPr>
          <p:cNvSpPr txBox="1"/>
          <p:nvPr/>
        </p:nvSpPr>
        <p:spPr>
          <a:xfrm>
            <a:off x="4967416" y="691978"/>
            <a:ext cx="14013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Nano-grid</a:t>
            </a:r>
          </a:p>
          <a:p>
            <a:r>
              <a:rPr lang="en-US" dirty="0"/>
              <a:t>Micro-grid</a:t>
            </a:r>
          </a:p>
          <a:p>
            <a:endParaRPr lang="en-US" dirty="0"/>
          </a:p>
          <a:p>
            <a:r>
              <a:rPr lang="en-US" dirty="0"/>
              <a:t>Peak Load</a:t>
            </a:r>
          </a:p>
          <a:p>
            <a:r>
              <a:rPr lang="en-US" dirty="0"/>
              <a:t>Load Shifting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161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81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77921703-77EE-AE43-8095-A8C187749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279400"/>
            <a:ext cx="102362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0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65430-94D3-8742-9711-60BCC0CA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15208"/>
            <a:ext cx="6362700" cy="638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55A45-97FC-F04C-A7F4-65148C92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906" y="2538186"/>
            <a:ext cx="5075465" cy="2123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B580C-0861-244F-8666-B94CC285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1511"/>
            <a:ext cx="12192000" cy="51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6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65430-94D3-8742-9711-60BCC0CA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15208"/>
            <a:ext cx="6362700" cy="638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55A45-97FC-F04C-A7F4-65148C92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873663"/>
            <a:ext cx="10537371" cy="44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1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E4C27-88EA-C54E-B226-88B12F3F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670"/>
            <a:ext cx="12192000" cy="5827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1FA0F-2C2C-234A-91A4-60D2F0A53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7729"/>
            <a:ext cx="12192000" cy="6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7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EBB7D-958D-6C48-B23F-1F80F614B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93" y="677318"/>
            <a:ext cx="5803921" cy="6180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</p:spTree>
    <p:extLst>
      <p:ext uri="{BB962C8B-B14F-4D97-AF65-F5344CB8AC3E}">
        <p14:creationId xmlns:p14="http://schemas.microsoft.com/office/powerpoint/2010/main" val="4230472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0AF3A-22BB-0A44-ACF1-C35E100E9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2" y="1767560"/>
            <a:ext cx="8902700" cy="431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568F1-6EED-8D4E-AC7E-BC206A7CB917}"/>
              </a:ext>
            </a:extLst>
          </p:cNvPr>
          <p:cNvSpPr txBox="1"/>
          <p:nvPr/>
        </p:nvSpPr>
        <p:spPr>
          <a:xfrm>
            <a:off x="9416143" y="2263838"/>
            <a:ext cx="2340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batteries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Renewable sources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Microgrids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Bury power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D632D-D95B-5C41-A25F-3C496F9EC512}"/>
              </a:ext>
            </a:extLst>
          </p:cNvPr>
          <p:cNvSpPr txBox="1"/>
          <p:nvPr/>
        </p:nvSpPr>
        <p:spPr>
          <a:xfrm>
            <a:off x="9453819" y="4843361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Nobody wants to pay for it</a:t>
            </a:r>
          </a:p>
        </p:txBody>
      </p:sp>
    </p:spTree>
    <p:extLst>
      <p:ext uri="{BB962C8B-B14F-4D97-AF65-F5344CB8AC3E}">
        <p14:creationId xmlns:p14="http://schemas.microsoft.com/office/powerpoint/2010/main" val="215681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1EB16D-D152-7145-90DF-9BDEE20D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57" y="1121229"/>
            <a:ext cx="8737600" cy="284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1BB72-F94A-C043-AB64-8C9758F2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7" y="4263571"/>
            <a:ext cx="9042400" cy="248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DE76D0-C5E5-9C48-A046-0B6AAD78EA4D}"/>
              </a:ext>
            </a:extLst>
          </p:cNvPr>
          <p:cNvSpPr txBox="1"/>
          <p:nvPr/>
        </p:nvSpPr>
        <p:spPr>
          <a:xfrm>
            <a:off x="10150504" y="4861840"/>
            <a:ext cx="157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Nobody wants to pay for it</a:t>
            </a:r>
          </a:p>
        </p:txBody>
      </p:sp>
    </p:spTree>
    <p:extLst>
      <p:ext uri="{BB962C8B-B14F-4D97-AF65-F5344CB8AC3E}">
        <p14:creationId xmlns:p14="http://schemas.microsoft.com/office/powerpoint/2010/main" val="93722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78901-EBF7-2F6E-D9E1-2A9B17D9B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016" y="502289"/>
            <a:ext cx="7772400" cy="5853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D7B63-DE1E-AF0C-80AF-B813920321A9}"/>
              </a:ext>
            </a:extLst>
          </p:cNvPr>
          <p:cNvSpPr txBox="1"/>
          <p:nvPr/>
        </p:nvSpPr>
        <p:spPr>
          <a:xfrm>
            <a:off x="383286" y="2785795"/>
            <a:ext cx="3426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10/2/22</a:t>
            </a: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www.civilbeat.org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/2022/10/larry-ellison-wants-off-lanais-electric-grid-that-could-be-a-problem-for-everyone-else/</a:t>
            </a:r>
          </a:p>
        </p:txBody>
      </p:sp>
    </p:spTree>
    <p:extLst>
      <p:ext uri="{BB962C8B-B14F-4D97-AF65-F5344CB8AC3E}">
        <p14:creationId xmlns:p14="http://schemas.microsoft.com/office/powerpoint/2010/main" val="3555595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0AD41-8D65-B84F-8B5C-655E687D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9" y="764662"/>
            <a:ext cx="7150100" cy="5943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CE59A-3EAB-514D-BDB9-62D00BC8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313" y="3152322"/>
            <a:ext cx="4932687" cy="13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87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E6CF94-96F6-2A4C-A3DB-492418A38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57" y="2384878"/>
            <a:ext cx="8915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21A11-1478-1748-8519-DC88D5A3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2425700"/>
            <a:ext cx="87503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1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44D49-A605-D54E-B2CE-EE0D972D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57" y="2263838"/>
            <a:ext cx="90551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4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0318CB-07CF-F848-BD99-75D9B59A9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52" y="1767560"/>
            <a:ext cx="8991600" cy="199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26713-D5FD-6C43-9FF8-18790045B9FE}"/>
              </a:ext>
            </a:extLst>
          </p:cNvPr>
          <p:cNvSpPr txBox="1"/>
          <p:nvPr/>
        </p:nvSpPr>
        <p:spPr>
          <a:xfrm>
            <a:off x="2808514" y="4223657"/>
            <a:ext cx="3960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Approved Microgrid Test Project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Maryland Rejected for Baltimore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40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14076-C93A-6D4F-A576-3F73DE6F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406650"/>
            <a:ext cx="9245600" cy="204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F3093-18E9-154C-8257-AA70863B3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52" y="4531178"/>
            <a:ext cx="90170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9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CF1F9-FAB9-3043-B9DB-D494FBD8B441}"/>
              </a:ext>
            </a:extLst>
          </p:cNvPr>
          <p:cNvSpPr txBox="1"/>
          <p:nvPr/>
        </p:nvSpPr>
        <p:spPr>
          <a:xfrm>
            <a:off x="1709057" y="163286"/>
            <a:ext cx="8561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the grid and climate chaos exacerbate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34432-713E-254E-9820-6FEE0AFA3AC4}"/>
              </a:ext>
            </a:extLst>
          </p:cNvPr>
          <p:cNvSpPr txBox="1"/>
          <p:nvPr/>
        </p:nvSpPr>
        <p:spPr>
          <a:xfrm>
            <a:off x="9633857" y="112122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Washington Post Article 10/24/2021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B062D-CF16-1B45-9DDB-DFB4B7F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302" y="1944914"/>
            <a:ext cx="89027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4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5B3B7-C13C-714B-9B9C-3EE52B17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516" y="0"/>
            <a:ext cx="83669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</p:spTree>
    <p:extLst>
      <p:ext uri="{BB962C8B-B14F-4D97-AF65-F5344CB8AC3E}">
        <p14:creationId xmlns:p14="http://schemas.microsoft.com/office/powerpoint/2010/main" val="365140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5F84C-D537-384A-B38D-D30A0CDCE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524000"/>
            <a:ext cx="10401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2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56B2F-7AF9-8A47-ABEC-7AF02B7D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41" y="0"/>
            <a:ext cx="6799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6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1EEC1-B304-5E41-8C18-2DA1A4AC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7" y="0"/>
            <a:ext cx="62345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9045C-B8B4-1D4E-9A25-B18DC94E53CF}"/>
              </a:ext>
            </a:extLst>
          </p:cNvPr>
          <p:cNvSpPr txBox="1"/>
          <p:nvPr/>
        </p:nvSpPr>
        <p:spPr>
          <a:xfrm>
            <a:off x="6419272" y="0"/>
            <a:ext cx="2100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 grid with different lines for different voltages</a:t>
            </a:r>
          </a:p>
          <a:p>
            <a:endParaRPr lang="en-US" dirty="0"/>
          </a:p>
          <a:p>
            <a:r>
              <a:rPr lang="en-US" dirty="0"/>
              <a:t>Maximum 1 mile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C2EEB8-688E-2C44-A8F4-57A530079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72" y="2258430"/>
            <a:ext cx="5699204" cy="3818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CA6589-230E-D940-8657-F485EBE37937}"/>
              </a:ext>
            </a:extLst>
          </p:cNvPr>
          <p:cNvSpPr txBox="1"/>
          <p:nvPr/>
        </p:nvSpPr>
        <p:spPr>
          <a:xfrm>
            <a:off x="6997969" y="1774693"/>
            <a:ext cx="492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 buried lines transmitted from northern Canada</a:t>
            </a:r>
          </a:p>
        </p:txBody>
      </p:sp>
    </p:spTree>
    <p:extLst>
      <p:ext uri="{BB962C8B-B14F-4D97-AF65-F5344CB8AC3E}">
        <p14:creationId xmlns:p14="http://schemas.microsoft.com/office/powerpoint/2010/main" val="2260430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3F662-F864-E14C-A2F5-C357120D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45" y="0"/>
            <a:ext cx="874631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49F82C5-451E-C140-9775-28904D800760}"/>
              </a:ext>
            </a:extLst>
          </p:cNvPr>
          <p:cNvSpPr/>
          <p:nvPr/>
        </p:nvSpPr>
        <p:spPr>
          <a:xfrm>
            <a:off x="7598227" y="3048000"/>
            <a:ext cx="762000" cy="76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91A8B6-F807-AF4E-8815-290ABCF2B292}"/>
              </a:ext>
            </a:extLst>
          </p:cNvPr>
          <p:cNvSpPr/>
          <p:nvPr/>
        </p:nvSpPr>
        <p:spPr>
          <a:xfrm>
            <a:off x="5998027" y="1687286"/>
            <a:ext cx="762000" cy="76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9A70F2-31E7-4642-A7C0-4FA149529A8E}"/>
              </a:ext>
            </a:extLst>
          </p:cNvPr>
          <p:cNvSpPr/>
          <p:nvPr/>
        </p:nvSpPr>
        <p:spPr>
          <a:xfrm>
            <a:off x="7881256" y="6019800"/>
            <a:ext cx="762000" cy="76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74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B3BD1-297E-0F4B-B912-9B064B24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78" y="350157"/>
            <a:ext cx="7683500" cy="180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E6A37-0732-0D4C-84D0-D676CFA55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078" y="2965450"/>
            <a:ext cx="7734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3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C8236-871E-F04C-B5DB-869E9BB3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845" y="0"/>
            <a:ext cx="7200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9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D20CE-F978-3E4A-AEA4-00512E434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057400"/>
            <a:ext cx="10439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6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2E3EB-8A0F-9245-A1CA-7D7A5A6E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777" y="0"/>
            <a:ext cx="772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31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2D006-22FE-6844-BBDA-C366C9FF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39" y="0"/>
            <a:ext cx="623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A098A-F14A-E845-B3F4-8EB7104E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019300"/>
            <a:ext cx="9055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06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DFE44-3D84-D44F-BB7E-105FC797A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215900"/>
            <a:ext cx="91567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0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92E72-4EC5-4248-B7A0-490E6D3C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95250"/>
            <a:ext cx="91186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6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3F662-F864-E14C-A2F5-C357120D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45" y="0"/>
            <a:ext cx="874631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49F82C5-451E-C140-9775-28904D800760}"/>
              </a:ext>
            </a:extLst>
          </p:cNvPr>
          <p:cNvSpPr/>
          <p:nvPr/>
        </p:nvSpPr>
        <p:spPr>
          <a:xfrm>
            <a:off x="7598227" y="3048000"/>
            <a:ext cx="762000" cy="76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91A8B6-F807-AF4E-8815-290ABCF2B292}"/>
              </a:ext>
            </a:extLst>
          </p:cNvPr>
          <p:cNvSpPr/>
          <p:nvPr/>
        </p:nvSpPr>
        <p:spPr>
          <a:xfrm>
            <a:off x="5998027" y="1687286"/>
            <a:ext cx="762000" cy="76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9A70F2-31E7-4642-A7C0-4FA149529A8E}"/>
              </a:ext>
            </a:extLst>
          </p:cNvPr>
          <p:cNvSpPr/>
          <p:nvPr/>
        </p:nvSpPr>
        <p:spPr>
          <a:xfrm>
            <a:off x="7881256" y="6019800"/>
            <a:ext cx="762000" cy="76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0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002EEA-038B-7D4E-9457-62A3B4B7D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66700"/>
            <a:ext cx="10591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75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9CE69-A8EA-B44B-AF8C-E1748ED4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95250"/>
            <a:ext cx="9169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42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0898D-785F-F641-BE85-FF744B62B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803400"/>
            <a:ext cx="89535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16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ED51B1-0C9C-4B49-A824-091C2658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501650"/>
            <a:ext cx="91186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38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EDDB8C-C0C3-AF4B-B8F6-E01FABAA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866900"/>
            <a:ext cx="8877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5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96850-12A6-4445-B182-65B05EF7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0" y="0"/>
            <a:ext cx="874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9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E107B-F610-1247-9079-9833A698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012950"/>
            <a:ext cx="83185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2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6F603-D423-8B46-AF84-733B0E451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1219200"/>
            <a:ext cx="85471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20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95EA7-F6ED-0A44-B247-8AF0ED04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1981200"/>
            <a:ext cx="8445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4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668CD-D00E-5245-B441-AF317854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616200"/>
            <a:ext cx="84709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49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68EF98-CEE7-6E49-A45C-C5B296E0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1327150"/>
            <a:ext cx="85471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1F5A32-3F8B-F743-BD39-6BA7BA70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402"/>
            <a:ext cx="12192000" cy="40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88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00649-9377-D949-BA28-CAA9B6D2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25600"/>
            <a:ext cx="8432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17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68AEF-277B-8842-8DEF-B85AA0F2B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422400"/>
            <a:ext cx="855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6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D0095-B45B-BF47-AFAF-FDFC3A9F5CFB}"/>
              </a:ext>
            </a:extLst>
          </p:cNvPr>
          <p:cNvSpPr txBox="1"/>
          <p:nvPr/>
        </p:nvSpPr>
        <p:spPr>
          <a:xfrm>
            <a:off x="10624458" y="21771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 October 13,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C2DEE-3930-8942-8A86-E325FB62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1441450"/>
            <a:ext cx="84455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17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508B3-9E03-A841-A3E5-ABD7BA3F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16" y="0"/>
            <a:ext cx="10453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3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B4FD0-7012-3D48-AC72-637ADC0F6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829" y="0"/>
            <a:ext cx="73963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5E2A1C-E97A-EF4A-BC03-3E869CF6E25D}"/>
              </a:ext>
            </a:extLst>
          </p:cNvPr>
          <p:cNvSpPr txBox="1"/>
          <p:nvPr/>
        </p:nvSpPr>
        <p:spPr>
          <a:xfrm>
            <a:off x="829733" y="72813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Visualizing the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05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CFE24-DCF9-624A-98BB-00FA3398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8" y="0"/>
            <a:ext cx="1035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0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8F51-94C8-8742-BE28-89A90065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15" y="0"/>
            <a:ext cx="920536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9CB10-4509-F840-82CB-6F736DE61EBA}"/>
              </a:ext>
            </a:extLst>
          </p:cNvPr>
          <p:cNvSpPr txBox="1"/>
          <p:nvPr/>
        </p:nvSpPr>
        <p:spPr>
          <a:xfrm>
            <a:off x="0" y="4290647"/>
            <a:ext cx="126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44,0000 Ethiopia Renaissance Dam</a:t>
            </a:r>
          </a:p>
        </p:txBody>
      </p:sp>
    </p:spTree>
    <p:extLst>
      <p:ext uri="{BB962C8B-B14F-4D97-AF65-F5344CB8AC3E}">
        <p14:creationId xmlns:p14="http://schemas.microsoft.com/office/powerpoint/2010/main" val="425393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CBC5D-A63D-0747-A8E6-E60992DFC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563" b="73333"/>
          <a:stretch/>
        </p:blipFill>
        <p:spPr>
          <a:xfrm>
            <a:off x="0" y="947738"/>
            <a:ext cx="6253619" cy="3786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F7E7A-827C-8B41-8565-DFC058F8F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6"/>
          <a:stretch/>
        </p:blipFill>
        <p:spPr>
          <a:xfrm>
            <a:off x="6096001" y="142875"/>
            <a:ext cx="6096000" cy="6611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14EBE4-03BD-094F-8464-DEE77EF7E3D2}"/>
              </a:ext>
            </a:extLst>
          </p:cNvPr>
          <p:cNvSpPr txBox="1"/>
          <p:nvPr/>
        </p:nvSpPr>
        <p:spPr>
          <a:xfrm>
            <a:off x="1343025" y="295275"/>
            <a:ext cx="2939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3"/>
              </a:rPr>
              <a:t>Blackout August 2003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AF7C4-913B-134A-BB3C-DFA12D1A825D}"/>
              </a:ext>
            </a:extLst>
          </p:cNvPr>
          <p:cNvSpPr txBox="1"/>
          <p:nvPr/>
        </p:nvSpPr>
        <p:spPr>
          <a:xfrm>
            <a:off x="8829117" y="763072"/>
            <a:ext cx="30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4"/>
              </a:rPr>
              <a:t>Davis-</a:t>
            </a:r>
            <a:r>
              <a:rPr lang="en-US" b="1" dirty="0" err="1">
                <a:hlinkClick r:id="rId4"/>
              </a:rPr>
              <a:t>Besse</a:t>
            </a:r>
            <a:r>
              <a:rPr lang="en-US" b="1" dirty="0">
                <a:hlinkClick r:id="rId4"/>
              </a:rPr>
              <a:t> Nuclear Plant wiki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3771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5C8BD-7ED7-D64A-B60B-A7415A802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90" y="0"/>
            <a:ext cx="4865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04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EFC15-C59C-8446-B045-A3C28E73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28" y="0"/>
            <a:ext cx="80807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1F518-F188-3B4A-ADC2-B5144CFC449B}"/>
              </a:ext>
            </a:extLst>
          </p:cNvPr>
          <p:cNvSpPr txBox="1"/>
          <p:nvPr/>
        </p:nvSpPr>
        <p:spPr>
          <a:xfrm>
            <a:off x="7696200" y="6488668"/>
            <a:ext cx="318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(PMU Phase measurement unit)</a:t>
            </a:r>
          </a:p>
        </p:txBody>
      </p:sp>
    </p:spTree>
    <p:extLst>
      <p:ext uri="{BB962C8B-B14F-4D97-AF65-F5344CB8AC3E}">
        <p14:creationId xmlns:p14="http://schemas.microsoft.com/office/powerpoint/2010/main" val="26749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10B25-B27D-5A4F-9A35-24A25161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80" y="149826"/>
            <a:ext cx="4575947" cy="3297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9179D0-F3DA-634D-B02D-7211C0E9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33" y="2026508"/>
            <a:ext cx="3812838" cy="4176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A1CE6-94B1-2342-8F4F-087464F8E6A1}"/>
              </a:ext>
            </a:extLst>
          </p:cNvPr>
          <p:cNvSpPr txBox="1"/>
          <p:nvPr/>
        </p:nvSpPr>
        <p:spPr>
          <a:xfrm>
            <a:off x="1354015" y="3886200"/>
            <a:ext cx="57475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Grid</a:t>
            </a:r>
          </a:p>
          <a:p>
            <a:r>
              <a:rPr lang="en-US" b="1" i="1" dirty="0"/>
              <a:t>-Currently almost no storage (JIT system)</a:t>
            </a:r>
          </a:p>
          <a:p>
            <a:r>
              <a:rPr lang="en-US" b="1" i="1" dirty="0"/>
              <a:t>-Delivery in much less than 0.1 s from production</a:t>
            </a:r>
          </a:p>
          <a:p>
            <a:r>
              <a:rPr lang="en-US" b="1" i="1" dirty="0"/>
              <a:t>-Not much control; source and sinks and resistance govern</a:t>
            </a:r>
          </a:p>
          <a:p>
            <a:r>
              <a:rPr lang="en-US" b="1" i="1" dirty="0"/>
              <a:t>	(distance doesn’t matter much)</a:t>
            </a:r>
          </a:p>
          <a:p>
            <a:r>
              <a:rPr lang="en-US" b="1" i="1" dirty="0"/>
              <a:t>-Loss in transmission is only about 7%</a:t>
            </a:r>
          </a:p>
          <a:p>
            <a:r>
              <a:rPr lang="en-US" b="1" i="1" dirty="0"/>
              <a:t>- 1/5 of US power plants were build in the 1950’s</a:t>
            </a:r>
          </a:p>
          <a:p>
            <a:r>
              <a:rPr lang="en-US" b="1" i="1" dirty="0"/>
              <a:t>-All will need to be replaced in 30 years (2050)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21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00F85-470B-A14A-B92E-A0429E10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444500"/>
            <a:ext cx="5981700" cy="596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22CA3-F3EF-3B48-80BE-A8641523A525}"/>
              </a:ext>
            </a:extLst>
          </p:cNvPr>
          <p:cNvSpPr txBox="1"/>
          <p:nvPr/>
        </p:nvSpPr>
        <p:spPr>
          <a:xfrm>
            <a:off x="9391135" y="1544594"/>
            <a:ext cx="199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3"/>
              </a:rPr>
              <a:t>Western Doughnut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D2A44-9B0A-CB45-8253-A07576410B12}"/>
              </a:ext>
            </a:extLst>
          </p:cNvPr>
          <p:cNvSpPr txBox="1"/>
          <p:nvPr/>
        </p:nvSpPr>
        <p:spPr>
          <a:xfrm>
            <a:off x="514350" y="1295400"/>
            <a:ext cx="2286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Power sources and need are separated by large distances</a:t>
            </a:r>
          </a:p>
        </p:txBody>
      </p:sp>
    </p:spTree>
    <p:extLst>
      <p:ext uri="{BB962C8B-B14F-4D97-AF65-F5344CB8AC3E}">
        <p14:creationId xmlns:p14="http://schemas.microsoft.com/office/powerpoint/2010/main" val="986760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A9199-57E9-CF49-B191-DB385104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55" y="0"/>
            <a:ext cx="937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0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BD7D2-F58B-7743-9821-0A55A2CAA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EB92B-7472-2C45-B8B8-88A5BB7C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513" y="4733925"/>
            <a:ext cx="2417886" cy="822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451A6-7317-3946-9170-FE207798B181}"/>
              </a:ext>
            </a:extLst>
          </p:cNvPr>
          <p:cNvSpPr txBox="1"/>
          <p:nvPr/>
        </p:nvSpPr>
        <p:spPr>
          <a:xfrm>
            <a:off x="142875" y="1133475"/>
            <a:ext cx="205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Spinning generators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4515B-D05E-DA43-A2B4-49AF84BF665E}"/>
              </a:ext>
            </a:extLst>
          </p:cNvPr>
          <p:cNvSpPr txBox="1"/>
          <p:nvPr/>
        </p:nvSpPr>
        <p:spPr>
          <a:xfrm>
            <a:off x="252648" y="1390650"/>
            <a:ext cx="194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demand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A0B56-019A-2042-AE2D-12E69074F552}"/>
              </a:ext>
            </a:extLst>
          </p:cNvPr>
          <p:cNvSpPr txBox="1"/>
          <p:nvPr/>
        </p:nvSpPr>
        <p:spPr>
          <a:xfrm>
            <a:off x="304392" y="1759982"/>
            <a:ext cx="172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Transmission and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87C28-B68F-734A-9B18-13E4026D3D29}"/>
              </a:ext>
            </a:extLst>
          </p:cNvPr>
          <p:cNvSpPr txBox="1"/>
          <p:nvPr/>
        </p:nvSpPr>
        <p:spPr>
          <a:xfrm>
            <a:off x="133349" y="3062495"/>
            <a:ext cx="189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Supervisory control and data acquisition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D4800-1A36-8145-B14F-1E2611C359D8}"/>
              </a:ext>
            </a:extLst>
          </p:cNvPr>
          <p:cNvSpPr txBox="1"/>
          <p:nvPr/>
        </p:nvSpPr>
        <p:spPr>
          <a:xfrm>
            <a:off x="7705725" y="1378982"/>
            <a:ext cx="402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Uncertainties with renewable generation</a:t>
            </a:r>
          </a:p>
        </p:txBody>
      </p:sp>
    </p:spTree>
    <p:extLst>
      <p:ext uri="{BB962C8B-B14F-4D97-AF65-F5344CB8AC3E}">
        <p14:creationId xmlns:p14="http://schemas.microsoft.com/office/powerpoint/2010/main" val="204113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BAA43-521A-E64F-B696-69AFA199A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767"/>
            <a:ext cx="12192000" cy="49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700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32CCC-8D18-364A-A9AC-A0C562CD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33" y="0"/>
            <a:ext cx="90383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FD2A2-7056-074F-B164-4532DCC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723" y="4895440"/>
            <a:ext cx="1893277" cy="6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3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7B2F9-DC8D-1349-9C9D-1D55E8163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79" y="0"/>
            <a:ext cx="7195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33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193F7-93CC-3049-8518-D0A250066FC8}"/>
              </a:ext>
            </a:extLst>
          </p:cNvPr>
          <p:cNvSpPr txBox="1"/>
          <p:nvPr/>
        </p:nvSpPr>
        <p:spPr>
          <a:xfrm>
            <a:off x="2201334" y="880533"/>
            <a:ext cx="82766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2050 (30 years) every power plant in the US will need to be replaced by new plants.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to 2015 wind increased by 300%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solar increased by 2,000%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grid is rapidly changing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4F839-0603-C245-AFDB-98864911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808" y="1778000"/>
            <a:ext cx="3027326" cy="4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8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BA10C-C162-3143-A8D3-1AF7E78623A6}"/>
              </a:ext>
            </a:extLst>
          </p:cNvPr>
          <p:cNvSpPr txBox="1"/>
          <p:nvPr/>
        </p:nvSpPr>
        <p:spPr>
          <a:xfrm>
            <a:off x="2051447" y="911981"/>
            <a:ext cx="989886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generation: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	7%  (but this is localized)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Texas      Wind is 9%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Oregon  Wind is 13%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Iowa       Wind is 30% of the grid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2015 Price per megawatt in north Texas was $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0.64 (negative!!)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 grid had too much power input due to wind (and inability to export power due to isolation)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Military has microgrids for all US bases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for most Universities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Google, Microsoft, Citibank etc.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”utility” is becoming just an operator of the grid and a handful of plants.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renewables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becomes a main issue.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C1508A-094E-6D4F-9C08-6CFD43CE1698}"/>
              </a:ext>
            </a:extLst>
          </p:cNvPr>
          <p:cNvSpPr txBox="1"/>
          <p:nvPr/>
        </p:nvSpPr>
        <p:spPr>
          <a:xfrm>
            <a:off x="5086350" y="33337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Renewable energy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3A1D0-AEAB-A04C-9B25-0C0747D3A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384" y="911981"/>
            <a:ext cx="3863927" cy="18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2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D9B26-0080-A144-8B0A-DFACD8640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2317750"/>
            <a:ext cx="7340600" cy="222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0F170-C699-EA49-B8A8-F87D0658436F}"/>
              </a:ext>
            </a:extLst>
          </p:cNvPr>
          <p:cNvSpPr txBox="1"/>
          <p:nvPr/>
        </p:nvSpPr>
        <p:spPr>
          <a:xfrm>
            <a:off x="4496484" y="981075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Utility death spiral</a:t>
            </a:r>
          </a:p>
        </p:txBody>
      </p:sp>
    </p:spTree>
    <p:extLst>
      <p:ext uri="{BB962C8B-B14F-4D97-AF65-F5344CB8AC3E}">
        <p14:creationId xmlns:p14="http://schemas.microsoft.com/office/powerpoint/2010/main" val="3723069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4F43C5-5826-0246-8B0C-B1496315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082800"/>
            <a:ext cx="8877300" cy="269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8A177-EF9C-FB42-959C-2715EA3CD02D}"/>
              </a:ext>
            </a:extLst>
          </p:cNvPr>
          <p:cNvSpPr txBox="1"/>
          <p:nvPr/>
        </p:nvSpPr>
        <p:spPr>
          <a:xfrm>
            <a:off x="4741333" y="999067"/>
            <a:ext cx="433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 2015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Quadrennial Technology Review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1231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7EA6DE-117B-486D-53B5-9E65B964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64" y="461245"/>
            <a:ext cx="3722337" cy="279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7EB4AC-1C0E-4CB0-68E3-DFFEE960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2" y="3387935"/>
            <a:ext cx="39370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0F330-A4AA-0803-9CC3-BC3195B0AFF1}"/>
              </a:ext>
            </a:extLst>
          </p:cNvPr>
          <p:cNvSpPr txBox="1"/>
          <p:nvPr/>
        </p:nvSpPr>
        <p:spPr>
          <a:xfrm>
            <a:off x="1146932" y="6399818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 Quebec High Voltage DC 1,000 kW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29F6F-FCE4-D30F-3AA6-C27A8C1D532A}"/>
              </a:ext>
            </a:extLst>
          </p:cNvPr>
          <p:cNvSpPr txBox="1"/>
          <p:nvPr/>
        </p:nvSpPr>
        <p:spPr>
          <a:xfrm>
            <a:off x="938765" y="88850"/>
            <a:ext cx="444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Voltage DC North Dakota (Wind harvest)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598A2-15F6-37FC-E809-D4180D632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56" y="0"/>
            <a:ext cx="544642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508C7-425E-F748-9FC5-82258C978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1250950"/>
            <a:ext cx="3581400" cy="435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BF036-E585-6B50-3F52-8696E24D0AEF}"/>
              </a:ext>
            </a:extLst>
          </p:cNvPr>
          <p:cNvSpPr txBox="1"/>
          <p:nvPr/>
        </p:nvSpPr>
        <p:spPr>
          <a:xfrm>
            <a:off x="5175599" y="1098458"/>
            <a:ext cx="195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3-Phase AC in Utah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B9BF93-4272-3509-595F-33C550A49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360" y="3698235"/>
            <a:ext cx="7023100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97932-F504-414D-8B44-1C2917965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598" y="4453035"/>
            <a:ext cx="3289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6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EBA54-BC98-6E4A-A71A-E731655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254"/>
            <a:ext cx="12192000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19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E60F8-3A79-2541-A543-C06FB237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724"/>
            <a:ext cx="12192000" cy="61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273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AF1A0-D5B5-324A-8FFD-A7079B9FC6AE}"/>
              </a:ext>
            </a:extLst>
          </p:cNvPr>
          <p:cNvSpPr txBox="1"/>
          <p:nvPr/>
        </p:nvSpPr>
        <p:spPr>
          <a:xfrm>
            <a:off x="3640016" y="1336430"/>
            <a:ext cx="525156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car is an under used resource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 to work, 1 hour, drive home 1 hour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22 hours not used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draw from the grid at night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(in the suburb where there is excess energy)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to the grid during day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(in the city where it is most needed)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car as a portable energy source/sink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22 hours per day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get free fuel and some money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this becomes interesting</a:t>
            </a:r>
          </a:p>
        </p:txBody>
      </p:sp>
    </p:spTree>
    <p:extLst>
      <p:ext uri="{BB962C8B-B14F-4D97-AF65-F5344CB8AC3E}">
        <p14:creationId xmlns:p14="http://schemas.microsoft.com/office/powerpoint/2010/main" val="32239235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63FAA-45E1-E34F-A5C6-DE0B218C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52" y="0"/>
            <a:ext cx="87728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CEA0D8-E74B-444C-8D06-571827F5E78C}"/>
              </a:ext>
            </a:extLst>
          </p:cNvPr>
          <p:cNvSpPr txBox="1"/>
          <p:nvPr/>
        </p:nvSpPr>
        <p:spPr>
          <a:xfrm>
            <a:off x="2848708" y="1881555"/>
            <a:ext cx="2313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Curves are scaled</a:t>
            </a:r>
          </a:p>
          <a:p>
            <a:r>
              <a:rPr lang="en-US" dirty="0"/>
              <a:t>To match at 3 am or 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385D5-CDCC-6942-980D-5D9C04369786}"/>
              </a:ext>
            </a:extLst>
          </p:cNvPr>
          <p:cNvSpPr txBox="1"/>
          <p:nvPr/>
        </p:nvSpPr>
        <p:spPr>
          <a:xfrm>
            <a:off x="6574972" y="1604556"/>
            <a:ext cx="1774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Renewable Production Peaks at Midday</a:t>
            </a:r>
          </a:p>
        </p:txBody>
      </p:sp>
    </p:spTree>
    <p:extLst>
      <p:ext uri="{BB962C8B-B14F-4D97-AF65-F5344CB8AC3E}">
        <p14:creationId xmlns:p14="http://schemas.microsoft.com/office/powerpoint/2010/main" val="21924872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622CBB-261B-424B-8B3C-78114CE3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400050"/>
            <a:ext cx="5753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18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8C0C7-59E5-2A46-9F36-2FAF67F47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2345266"/>
            <a:ext cx="6872112" cy="4123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FD2F7-0A2D-6447-87D0-FA95C626832B}"/>
              </a:ext>
            </a:extLst>
          </p:cNvPr>
          <p:cNvSpPr txBox="1"/>
          <p:nvPr/>
        </p:nvSpPr>
        <p:spPr>
          <a:xfrm>
            <a:off x="5449630" y="609142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Balancing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33A35-8151-CD4C-AE84-6652848DC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4071"/>
            <a:ext cx="6245682" cy="49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87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9A6DE-F2B8-7744-AF31-D895E304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71" y="0"/>
            <a:ext cx="59519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31513-544D-6F4D-BE59-7C787DA4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183" y="357118"/>
            <a:ext cx="5276810" cy="3071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9CD7F-4626-0B41-8611-A674F5A0E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876" y="3710517"/>
            <a:ext cx="5445423" cy="28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832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0A516-FF8C-D64F-A847-93ACEFD629C1}"/>
              </a:ext>
            </a:extLst>
          </p:cNvPr>
          <p:cNvSpPr txBox="1"/>
          <p:nvPr/>
        </p:nvSpPr>
        <p:spPr>
          <a:xfrm>
            <a:off x="507999" y="1049867"/>
            <a:ext cx="368568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used on grids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Storage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Ludington, 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Compressed Air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Battery Storage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Iowa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Fly Wheel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Beacon Flywheel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small scale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water heaters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Cars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based air conditioners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Energy, Molten Salts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Air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9F95A-7E64-8A4E-9653-E1B6FC12FE12}"/>
              </a:ext>
            </a:extLst>
          </p:cNvPr>
          <p:cNvSpPr txBox="1"/>
          <p:nvPr/>
        </p:nvSpPr>
        <p:spPr>
          <a:xfrm>
            <a:off x="2394253" y="3556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Energy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0C703-EE2A-B541-B9AF-B37D256A9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918" y="135467"/>
            <a:ext cx="7495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46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9F95A-7E64-8A4E-9653-E1B6FC12FE12}"/>
              </a:ext>
            </a:extLst>
          </p:cNvPr>
          <p:cNvSpPr txBox="1"/>
          <p:nvPr/>
        </p:nvSpPr>
        <p:spPr>
          <a:xfrm>
            <a:off x="2394253" y="3556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Energy Storage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A727F-A90B-83BA-F870-9AC779D8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49248"/>
            <a:ext cx="7772400" cy="4759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9AC6F2-5C88-A67A-BB17-E59E064B143E}"/>
              </a:ext>
            </a:extLst>
          </p:cNvPr>
          <p:cNvSpPr txBox="1"/>
          <p:nvPr/>
        </p:nvSpPr>
        <p:spPr>
          <a:xfrm>
            <a:off x="245325" y="5962251"/>
            <a:ext cx="6207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CAES power plant can generate more than 132 million kWh of electricity annually, providing electricity for 40,000-60,000 households during peak electricity consumption. It will save around 42,000 tons of standard coal and reduce </a:t>
            </a:r>
            <a:r>
              <a:rPr lang="en-US" sz="1200" b="0" i="0" u="none" strike="noStrike" dirty="0">
                <a:solidFill>
                  <a:srgbClr val="0D42A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carbon dioxide emissions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by 109,000 tons annually.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F04AA-BE32-6B10-A6AE-54EA60BEB030}"/>
              </a:ext>
            </a:extLst>
          </p:cNvPr>
          <p:cNvSpPr txBox="1"/>
          <p:nvPr/>
        </p:nvSpPr>
        <p:spPr>
          <a:xfrm>
            <a:off x="7136779" y="5977016"/>
            <a:ext cx="4118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10/5/22  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www.inceptivemind.com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/china-worlds-largest-compressed-air-energy-storage-plant-connected-grid/27685/</a:t>
            </a:r>
          </a:p>
        </p:txBody>
      </p:sp>
    </p:spTree>
    <p:extLst>
      <p:ext uri="{BB962C8B-B14F-4D97-AF65-F5344CB8AC3E}">
        <p14:creationId xmlns:p14="http://schemas.microsoft.com/office/powerpoint/2010/main" val="2233138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9F95A-7E64-8A4E-9653-E1B6FC12FE12}"/>
              </a:ext>
            </a:extLst>
          </p:cNvPr>
          <p:cNvSpPr txBox="1"/>
          <p:nvPr/>
        </p:nvSpPr>
        <p:spPr>
          <a:xfrm>
            <a:off x="2394253" y="3556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Energy Storage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8E12E4-979E-20BA-43D8-3870B7767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006" y="0"/>
            <a:ext cx="747199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B3DB6-D31B-6BD8-35C7-259E8768F489}"/>
              </a:ext>
            </a:extLst>
          </p:cNvPr>
          <p:cNvSpPr txBox="1"/>
          <p:nvPr/>
        </p:nvSpPr>
        <p:spPr>
          <a:xfrm>
            <a:off x="338711" y="2782669"/>
            <a:ext cx="3873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10/4/22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www.inceptivemind.com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/china-connects-worlds-largest-flow-battery-energy-storage-station-grid/27631/</a:t>
            </a:r>
          </a:p>
        </p:txBody>
      </p:sp>
    </p:spTree>
    <p:extLst>
      <p:ext uri="{BB962C8B-B14F-4D97-AF65-F5344CB8AC3E}">
        <p14:creationId xmlns:p14="http://schemas.microsoft.com/office/powerpoint/2010/main" val="66868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BF60C9-B7D3-7D42-9CAC-63E18EA0F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548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876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0A516-FF8C-D64F-A847-93ACEFD629C1}"/>
              </a:ext>
            </a:extLst>
          </p:cNvPr>
          <p:cNvSpPr txBox="1"/>
          <p:nvPr/>
        </p:nvSpPr>
        <p:spPr>
          <a:xfrm>
            <a:off x="507999" y="1049867"/>
            <a:ext cx="296113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used on grids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Storage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Battery Storage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Fly Wheel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small scale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water heaters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Cars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based air conditioners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Energy, Molten Salts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Air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9F95A-7E64-8A4E-9653-E1B6FC12FE12}"/>
              </a:ext>
            </a:extLst>
          </p:cNvPr>
          <p:cNvSpPr txBox="1"/>
          <p:nvPr/>
        </p:nvSpPr>
        <p:spPr>
          <a:xfrm>
            <a:off x="2394253" y="3556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Energy Storage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9D27D-6626-BC41-8B6D-7E921F353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67" y="724932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152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0A516-FF8C-D64F-A847-93ACEFD629C1}"/>
              </a:ext>
            </a:extLst>
          </p:cNvPr>
          <p:cNvSpPr txBox="1"/>
          <p:nvPr/>
        </p:nvSpPr>
        <p:spPr>
          <a:xfrm>
            <a:off x="507999" y="1049867"/>
            <a:ext cx="292131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Currently used on grids</a:t>
            </a:r>
          </a:p>
          <a:p>
            <a:r>
              <a:rPr lang="en-US" dirty="0"/>
              <a:t>Water Storage</a:t>
            </a:r>
          </a:p>
          <a:p>
            <a:r>
              <a:rPr lang="en-US" dirty="0"/>
              <a:t>Gas Storage</a:t>
            </a:r>
          </a:p>
          <a:p>
            <a:r>
              <a:rPr lang="en-US" dirty="0"/>
              <a:t>Battery Storage</a:t>
            </a:r>
          </a:p>
          <a:p>
            <a:r>
              <a:rPr lang="en-US" dirty="0"/>
              <a:t>Fly Wheel</a:t>
            </a:r>
          </a:p>
          <a:p>
            <a:endParaRPr lang="en-US" dirty="0"/>
          </a:p>
          <a:p>
            <a:r>
              <a:rPr lang="en-US" b="1" u="sng" dirty="0"/>
              <a:t>Used in small scale</a:t>
            </a:r>
          </a:p>
          <a:p>
            <a:r>
              <a:rPr lang="en-US" dirty="0"/>
              <a:t>Electric water heaters</a:t>
            </a:r>
          </a:p>
          <a:p>
            <a:r>
              <a:rPr lang="en-US" dirty="0"/>
              <a:t>Electric Cars</a:t>
            </a:r>
          </a:p>
          <a:p>
            <a:r>
              <a:rPr lang="en-US" dirty="0"/>
              <a:t>Ice based air conditioners</a:t>
            </a:r>
          </a:p>
          <a:p>
            <a:r>
              <a:rPr lang="en-US" dirty="0"/>
              <a:t>Thermal Energy, Molten Salts</a:t>
            </a:r>
          </a:p>
          <a:p>
            <a:r>
              <a:rPr lang="en-US" dirty="0"/>
              <a:t>Hydrogen</a:t>
            </a:r>
          </a:p>
          <a:p>
            <a:r>
              <a:rPr lang="en-US" dirty="0"/>
              <a:t>Superconducting Magnet</a:t>
            </a:r>
          </a:p>
          <a:p>
            <a:r>
              <a:rPr lang="en-US" dirty="0"/>
              <a:t>Capacitors</a:t>
            </a:r>
          </a:p>
          <a:p>
            <a:r>
              <a:rPr lang="en-US" dirty="0" err="1"/>
              <a:t>Syn</a:t>
            </a:r>
            <a:r>
              <a:rPr lang="en-US" dirty="0"/>
              <a:t>-Gas</a:t>
            </a:r>
          </a:p>
          <a:p>
            <a:endParaRPr lang="en-US" dirty="0"/>
          </a:p>
          <a:p>
            <a:r>
              <a:rPr lang="en-US" b="1" u="sng" dirty="0"/>
              <a:t>Proposed</a:t>
            </a:r>
          </a:p>
          <a:p>
            <a:r>
              <a:rPr lang="en-US" dirty="0"/>
              <a:t>Liquid Air</a:t>
            </a:r>
          </a:p>
          <a:p>
            <a:r>
              <a:rPr lang="en-US" dirty="0"/>
              <a:t>Gravitational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9F95A-7E64-8A4E-9653-E1B6FC12FE12}"/>
              </a:ext>
            </a:extLst>
          </p:cNvPr>
          <p:cNvSpPr txBox="1"/>
          <p:nvPr/>
        </p:nvSpPr>
        <p:spPr>
          <a:xfrm>
            <a:off x="2394253" y="355600"/>
            <a:ext cx="207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Grid Energy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17E19-C5E4-1749-9909-654DD654B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2226733"/>
            <a:ext cx="76200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DF636-0EB2-F44E-9681-555EB159F351}"/>
              </a:ext>
            </a:extLst>
          </p:cNvPr>
          <p:cNvSpPr txBox="1"/>
          <p:nvPr/>
        </p:nvSpPr>
        <p:spPr>
          <a:xfrm>
            <a:off x="6536266" y="128796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 the US 2018</a:t>
            </a:r>
          </a:p>
        </p:txBody>
      </p:sp>
    </p:spTree>
    <p:extLst>
      <p:ext uri="{BB962C8B-B14F-4D97-AF65-F5344CB8AC3E}">
        <p14:creationId xmlns:p14="http://schemas.microsoft.com/office/powerpoint/2010/main" val="6132728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D5BC5-9453-4543-BFB3-79D2F05D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87EC5-E467-8F4B-BAB9-1F2C88105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98"/>
            <a:ext cx="12192000" cy="6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7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8ABBC8-BA34-AB48-8B64-FC7BACB9C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66" y="1422400"/>
            <a:ext cx="7620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055F94-86FB-004E-84F1-93125BFD4E7C}"/>
              </a:ext>
            </a:extLst>
          </p:cNvPr>
          <p:cNvSpPr txBox="1"/>
          <p:nvPr/>
        </p:nvSpPr>
        <p:spPr>
          <a:xfrm>
            <a:off x="4453467" y="338667"/>
            <a:ext cx="4176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 Energy Storage </a:t>
            </a:r>
          </a:p>
          <a:p>
            <a:r>
              <a:rPr lang="en-US" dirty="0"/>
              <a:t>Number of Deployed Storage Technologies</a:t>
            </a:r>
          </a:p>
        </p:txBody>
      </p:sp>
    </p:spTree>
    <p:extLst>
      <p:ext uri="{BB962C8B-B14F-4D97-AF65-F5344CB8AC3E}">
        <p14:creationId xmlns:p14="http://schemas.microsoft.com/office/powerpoint/2010/main" val="15613123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033DC1-155E-3A47-9ACB-90749DCA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47" y="374993"/>
            <a:ext cx="7327900" cy="6083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94B6B-6104-3649-B0FA-6FFB461611E8}"/>
              </a:ext>
            </a:extLst>
          </p:cNvPr>
          <p:cNvSpPr txBox="1"/>
          <p:nvPr/>
        </p:nvSpPr>
        <p:spPr>
          <a:xfrm>
            <a:off x="8884508" y="264434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Ice Bear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3138C-E4DA-B043-8D48-3AC7ED45B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258" y="3377521"/>
            <a:ext cx="4220742" cy="15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19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5AA10-CF0C-FEFD-C5BE-1A035A0F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648" y="801894"/>
            <a:ext cx="7772400" cy="4998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74E66-E81D-87D2-DD60-6CD9571AEC45}"/>
              </a:ext>
            </a:extLst>
          </p:cNvPr>
          <p:cNvSpPr txBox="1"/>
          <p:nvPr/>
        </p:nvSpPr>
        <p:spPr>
          <a:xfrm>
            <a:off x="230886" y="2045131"/>
            <a:ext cx="253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www.theatlantic.com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/science/archive/2022/09/electric-cars-help-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california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-electricity-grid/671420/</a:t>
            </a:r>
          </a:p>
        </p:txBody>
      </p:sp>
    </p:spTree>
    <p:extLst>
      <p:ext uri="{BB962C8B-B14F-4D97-AF65-F5344CB8AC3E}">
        <p14:creationId xmlns:p14="http://schemas.microsoft.com/office/powerpoint/2010/main" val="2132512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0909B-1AE0-4645-8CF3-766667A3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1" y="0"/>
            <a:ext cx="962406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FE1744-DE23-F043-9F12-181C16800965}"/>
              </a:ext>
            </a:extLst>
          </p:cNvPr>
          <p:cNvSpPr txBox="1"/>
          <p:nvPr/>
        </p:nvSpPr>
        <p:spPr>
          <a:xfrm>
            <a:off x="9984259" y="926757"/>
            <a:ext cx="15007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SmartGridCity</a:t>
            </a:r>
            <a:endParaRPr lang="en-US" dirty="0"/>
          </a:p>
          <a:p>
            <a:r>
              <a:rPr lang="en-US" dirty="0"/>
              <a:t>Boulder CO</a:t>
            </a:r>
          </a:p>
          <a:p>
            <a:r>
              <a:rPr lang="en-US" dirty="0"/>
              <a:t>2008-2010</a:t>
            </a:r>
          </a:p>
          <a:p>
            <a:r>
              <a:rPr lang="en-US" dirty="0"/>
              <a:t>XCEL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9427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5B23E5E-7EAA-174C-945C-E642AD57B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6" y="0"/>
            <a:ext cx="6332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7033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D83AF-D700-FC47-93E5-C073DE98B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612900"/>
            <a:ext cx="7391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0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0B2B7-5660-3847-AFB4-2670BD23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233" y="0"/>
            <a:ext cx="677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14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F7336-FE40-084B-87C0-C55DB4B3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581150"/>
            <a:ext cx="7340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15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A1C631-0B79-6441-9135-08BED4EAEA6D}"/>
              </a:ext>
            </a:extLst>
          </p:cNvPr>
          <p:cNvSpPr txBox="1"/>
          <p:nvPr/>
        </p:nvSpPr>
        <p:spPr>
          <a:xfrm>
            <a:off x="2827867" y="661568"/>
            <a:ext cx="406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to simulate micro grids (</a:t>
            </a:r>
            <a:r>
              <a:rPr lang="en-US" dirty="0">
                <a:hlinkClick r:id="rId2"/>
              </a:rPr>
              <a:t>Homer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45603-27E4-F441-953A-541A042D3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108" y="61077"/>
            <a:ext cx="3794892" cy="2264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8AC56-38CA-B749-AFA1-B2B173CB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3" y="2000722"/>
            <a:ext cx="9071733" cy="46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443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9AA1AC-F22D-FA43-BB64-52D8181C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359" y="0"/>
            <a:ext cx="5097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333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D520E0-978A-7C4D-A406-78D1AD8D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67" y="673416"/>
            <a:ext cx="7868299" cy="5930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78F52-9A5D-4A42-8658-7BA981A31192}"/>
              </a:ext>
            </a:extLst>
          </p:cNvPr>
          <p:cNvSpPr txBox="1"/>
          <p:nvPr/>
        </p:nvSpPr>
        <p:spPr>
          <a:xfrm>
            <a:off x="4199467" y="152400"/>
            <a:ext cx="323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Modeling and control of the grid</a:t>
            </a:r>
          </a:p>
        </p:txBody>
      </p:sp>
    </p:spTree>
    <p:extLst>
      <p:ext uri="{BB962C8B-B14F-4D97-AF65-F5344CB8AC3E}">
        <p14:creationId xmlns:p14="http://schemas.microsoft.com/office/powerpoint/2010/main" val="13700834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DBE559-628F-C446-83FC-4AE2BFCC0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741992"/>
            <a:ext cx="7900860" cy="5912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B435E-AA2F-BE48-8649-E45AF35CC055}"/>
              </a:ext>
            </a:extLst>
          </p:cNvPr>
          <p:cNvSpPr txBox="1"/>
          <p:nvPr/>
        </p:nvSpPr>
        <p:spPr>
          <a:xfrm>
            <a:off x="4199467" y="152400"/>
            <a:ext cx="323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Modeling and control of the grid</a:t>
            </a:r>
          </a:p>
        </p:txBody>
      </p:sp>
    </p:spTree>
    <p:extLst>
      <p:ext uri="{BB962C8B-B14F-4D97-AF65-F5344CB8AC3E}">
        <p14:creationId xmlns:p14="http://schemas.microsoft.com/office/powerpoint/2010/main" val="2356021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479D9-09E5-4F4C-A82E-96DDFE09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018" y="0"/>
            <a:ext cx="517569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973CD7-57F1-8A45-BD9C-EE9BE116C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4" y="1001183"/>
            <a:ext cx="4038535" cy="24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787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5B26B8-CBDE-7A40-9529-3241AE47AE64}"/>
              </a:ext>
            </a:extLst>
          </p:cNvPr>
          <p:cNvSpPr txBox="1"/>
          <p:nvPr/>
        </p:nvSpPr>
        <p:spPr>
          <a:xfrm>
            <a:off x="2268417" y="1283678"/>
            <a:ext cx="76141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grid will play a larger role in our lives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off the grid and having grid independence seems to be a growing issue after Sandy and other storms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jobs in this sector, but it is difficult to define where they are, nobody is an expert right now (that is a good thing for a job seeker)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developing world there may be potential to build it right or to skip the gird altogether and leapfrog to a new microgrid future based on alternative energy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important to consider who is benefiting from technical advances, monitoring and control</a:t>
            </a:r>
          </a:p>
        </p:txBody>
      </p:sp>
    </p:spTree>
    <p:extLst>
      <p:ext uri="{BB962C8B-B14F-4D97-AF65-F5344CB8AC3E}">
        <p14:creationId xmlns:p14="http://schemas.microsoft.com/office/powerpoint/2010/main" val="13172830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A4DDE9-CED6-C345-BC38-F6F2F7206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133" y="0"/>
            <a:ext cx="5697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919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8AE5B-13F6-1D4C-9D65-7C07769D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10" y="0"/>
            <a:ext cx="565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323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1D038-E5CB-5A4C-9653-F0B524AC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7" y="0"/>
            <a:ext cx="5760294" cy="3894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093BF-37E4-8145-AB39-C4257CA46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302" y="1947333"/>
            <a:ext cx="6856698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08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17119</TotalTime>
  <Words>1239</Words>
  <Application>Microsoft Macintosh PowerPoint</Application>
  <PresentationFormat>Widescreen</PresentationFormat>
  <Paragraphs>232</Paragraphs>
  <Slides>123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9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beaucage</dc:creator>
  <cp:lastModifiedBy>Beaucage, Gregory (beaucag)</cp:lastModifiedBy>
  <cp:revision>122</cp:revision>
  <cp:lastPrinted>2022-10-05T18:20:39Z</cp:lastPrinted>
  <dcterms:created xsi:type="dcterms:W3CDTF">2019-12-03T12:15:48Z</dcterms:created>
  <dcterms:modified xsi:type="dcterms:W3CDTF">2023-09-26T16:17:46Z</dcterms:modified>
</cp:coreProperties>
</file>